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859998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is the process of gathering data from available sources. This data can be structured, unstructured, or semi-structured. </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37640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di-Nchanji-Blaise/Ndi-Nchanji-Blais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di-Nchanji-Blaise/Ndi-Nchanji-Blais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di-Nchanji-Blaise/Ndi-Nchanji-Blais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di-Nchanji-Blaise/Ndi-Nchanji-Blais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di-Nchanji-Blaise/Ndi-Nchanji-Blaise/blob/main/Spacex_dash.plotly%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Ndi-Nchanji-Blaise/Ndi-Nchanji-Blaise/blob/main/SpaceX_Machine%20Learning%20Prediction_Part_5.ipynb"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Ndi-Nchanji-Blaise/Ndi-Nchanji-Blaise/blob/main/jupyter-labs-spacex-data-collection-api%20(1).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Ndi-Nchanji-Blaise/Ndi-Nchanji-Blaise/blob/main/jupyter-labs-webscraping.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10537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Ndi Nchanji Blaise</a:t>
            </a:r>
          </a:p>
          <a:p>
            <a:r>
              <a:rPr lang="en-US" dirty="0">
                <a:solidFill>
                  <a:schemeClr val="bg2"/>
                </a:solidFill>
                <a:latin typeface="Abadi" panose="020B0604020104020204" pitchFamily="34" charset="0"/>
                <a:ea typeface="SF Pro" pitchFamily="2" charset="0"/>
                <a:cs typeface="SF Pro" pitchFamily="2" charset="0"/>
              </a:rPr>
              <a:t>21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317089" cy="4644606"/>
          </a:xfrm>
          <a:prstGeom prst="rect">
            <a:avLst/>
          </a:prstGeom>
        </p:spPr>
        <p:txBody>
          <a:bodyPr/>
          <a:lstStyle/>
          <a:p>
            <a:pPr marL="0" indent="0">
              <a:buNone/>
            </a:pPr>
            <a:r>
              <a:rPr lang="en-US" sz="2000" dirty="0"/>
              <a:t>Conducted Exploratory Data Analysis (EDA) to find patters in data and define labels for training supervised models </a:t>
            </a:r>
          </a:p>
          <a:p>
            <a:pPr marL="0" indent="0">
              <a:buNone/>
            </a:pPr>
            <a:r>
              <a:rPr lang="en-US" sz="2000" dirty="0"/>
              <a:t>• The data set contained various mission outcomes that were converted into Training Labels with 1 meaning the booster successfully landed and 0 meaning booster was unsuccessful in landing. Following landing scenarios were considered to create labels: </a:t>
            </a:r>
          </a:p>
          <a:p>
            <a:pPr marL="0" indent="0">
              <a:buNone/>
            </a:pPr>
            <a:r>
              <a:rPr lang="en-US" sz="2000" dirty="0"/>
              <a:t>• True Ocean means the mission outcome was successfully landed to a specific region of the ocean </a:t>
            </a:r>
          </a:p>
          <a:p>
            <a:pPr marL="0" indent="0">
              <a:buNone/>
            </a:pPr>
            <a:r>
              <a:rPr lang="en-US" sz="2000" dirty="0"/>
              <a:t>• False Ocean means the mission outcome was unsuccessfully landed to a specific region of the ocean </a:t>
            </a:r>
          </a:p>
          <a:p>
            <a:pPr marL="0" indent="0">
              <a:buNone/>
            </a:pPr>
            <a:r>
              <a:rPr lang="en-US" sz="2000" dirty="0"/>
              <a:t>• RTLS means the mission outcome was successfully landed to a ground pad </a:t>
            </a:r>
          </a:p>
          <a:p>
            <a:pPr marL="0" indent="0">
              <a:buNone/>
            </a:pPr>
            <a:r>
              <a:rPr lang="en-US" sz="2000" dirty="0"/>
              <a:t>• False RTLS means the mission outcome was unsuccessfully landed to a ground pad </a:t>
            </a:r>
          </a:p>
          <a:p>
            <a:pPr marL="0" indent="0">
              <a:buNone/>
            </a:pPr>
            <a:r>
              <a:rPr lang="en-US" sz="2000" dirty="0"/>
              <a:t>• True ASDS means the mission outcome was successfully landed on a drone ship </a:t>
            </a:r>
          </a:p>
          <a:p>
            <a:pPr marL="0" indent="0">
              <a:buNone/>
            </a:pPr>
            <a:r>
              <a:rPr lang="en-US" sz="2000" dirty="0"/>
              <a:t>• False ASDS means the mission outcome was unsuccessfully landed on a drone ship</a:t>
            </a:r>
          </a:p>
          <a:p>
            <a:pPr marL="0" indent="0">
              <a:buNone/>
            </a:pP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4" descr="GitHub Logotype">
            <a:hlinkClick r:id="rId3"/>
            <a:extLst>
              <a:ext uri="{FF2B5EF4-FFF2-40B4-BE49-F238E27FC236}">
                <a16:creationId xmlns:a16="http://schemas.microsoft.com/office/drawing/2014/main" id="{65C4D55A-F508-C162-7662-0192476D8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436" y="6045155"/>
            <a:ext cx="1660071" cy="6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8214" y="1380967"/>
            <a:ext cx="11783786" cy="4644606"/>
          </a:xfrm>
          <a:prstGeom prst="rect">
            <a:avLst/>
          </a:prstGeom>
        </p:spPr>
        <p:txBody>
          <a:bodyPr lIns="91440" tIns="45720" rIns="91440" bIns="45720" anchor="t"/>
          <a:lstStyle/>
          <a:p>
            <a:pPr marL="0" indent="0">
              <a:buNone/>
            </a:pPr>
            <a:r>
              <a:rPr lang="en-US" sz="1600" dirty="0"/>
              <a:t>• As part of the Exploratory Data Analysis (EDA), following charts were plotted to gain further insights into the dataset: </a:t>
            </a:r>
          </a:p>
          <a:p>
            <a:pPr marL="0" indent="0">
              <a:buNone/>
            </a:pPr>
            <a:r>
              <a:rPr lang="en-US" sz="1600" b="1" dirty="0"/>
              <a:t>1. Scatter plot: </a:t>
            </a:r>
          </a:p>
          <a:p>
            <a:pPr marL="0" indent="0">
              <a:buNone/>
            </a:pPr>
            <a:r>
              <a:rPr lang="en-US" sz="1600" dirty="0"/>
              <a:t>• Shows relationship or correlation between two variables making patterns easy to observe • Plotted following charts to visualize: </a:t>
            </a:r>
          </a:p>
          <a:p>
            <a:pPr marL="0" indent="0">
              <a:lnSpc>
                <a:spcPct val="100000"/>
              </a:lnSpc>
              <a:buNone/>
            </a:pPr>
            <a:r>
              <a:rPr lang="en-US" sz="1600" dirty="0"/>
              <a:t>		• Relationship between Flight Number and Launch Site </a:t>
            </a:r>
          </a:p>
          <a:p>
            <a:pPr marL="0" indent="0">
              <a:lnSpc>
                <a:spcPct val="100000"/>
              </a:lnSpc>
              <a:buNone/>
            </a:pPr>
            <a:r>
              <a:rPr lang="en-US" sz="1600" dirty="0"/>
              <a:t>		• Relationship between Payload and Launch Site </a:t>
            </a:r>
          </a:p>
          <a:p>
            <a:pPr marL="0" indent="0">
              <a:lnSpc>
                <a:spcPct val="100000"/>
              </a:lnSpc>
              <a:buNone/>
            </a:pPr>
            <a:r>
              <a:rPr lang="en-US" sz="1600" dirty="0"/>
              <a:t>		• Relationship between Flight Number and Orbit Type </a:t>
            </a:r>
          </a:p>
          <a:p>
            <a:pPr marL="0" indent="0">
              <a:lnSpc>
                <a:spcPct val="100000"/>
              </a:lnSpc>
              <a:buNone/>
            </a:pPr>
            <a:r>
              <a:rPr lang="en-US" sz="1600" dirty="0"/>
              <a:t>		• Relationship between Payload and Orbit Type </a:t>
            </a:r>
          </a:p>
          <a:p>
            <a:pPr marL="0" indent="0">
              <a:buNone/>
            </a:pPr>
            <a:r>
              <a:rPr lang="en-US" sz="1600" b="1" dirty="0"/>
              <a:t>2. Bar Chart: </a:t>
            </a:r>
          </a:p>
          <a:p>
            <a:pPr marL="0" indent="0">
              <a:buNone/>
            </a:pPr>
            <a:r>
              <a:rPr lang="en-US" sz="1600" dirty="0"/>
              <a:t>• Commonly used to compare the values of a variable at a given point in time. Bar charts makes it easy to see which groups are highest/common and how other groups compare against each other. Length of each bar is proportional to the value of the items that it represents • Plotted following Bar chart to visualize: • Relationship between success rate of each orbit type </a:t>
            </a:r>
          </a:p>
          <a:p>
            <a:pPr marL="0" indent="0">
              <a:buNone/>
            </a:pPr>
            <a:r>
              <a:rPr lang="en-US" sz="1600" b="1" dirty="0"/>
              <a:t>3. Line Chart: </a:t>
            </a:r>
          </a:p>
          <a:p>
            <a:pPr marL="0" indent="0">
              <a:buNone/>
            </a:pPr>
            <a:r>
              <a:rPr lang="en-US" sz="1600" dirty="0"/>
              <a:t>• Commonly used to track changes over a period of time. It helps depict trends over time. • Plotted following Line chart to observe: • Average launch success yearly trend </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4" descr="GitHub Logotype">
            <a:hlinkClick r:id="rId3"/>
            <a:extLst>
              <a:ext uri="{FF2B5EF4-FFF2-40B4-BE49-F238E27FC236}">
                <a16:creationId xmlns:a16="http://schemas.microsoft.com/office/drawing/2014/main" id="{89B20951-42DE-9903-9FE1-0CD8658ED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6336" y="6025573"/>
            <a:ext cx="1660071" cy="44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6186" y="1253331"/>
            <a:ext cx="11217728" cy="5066020"/>
          </a:xfrm>
          <a:prstGeom prst="rect">
            <a:avLst/>
          </a:prstGeom>
        </p:spPr>
        <p:txBody>
          <a:bodyPr lIns="91440" tIns="45720" rIns="91440" bIns="45720" anchor="t"/>
          <a:lstStyle/>
          <a:p>
            <a:pPr marL="0" indent="0">
              <a:lnSpc>
                <a:spcPct val="100000"/>
              </a:lnSpc>
              <a:buNone/>
            </a:pPr>
            <a:r>
              <a:rPr lang="en-US" sz="2000" dirty="0"/>
              <a:t>To better understand SpaceX data set, following SQL queries/operations were performed on an IBM DB2 cloud instance: </a:t>
            </a:r>
          </a:p>
          <a:p>
            <a:pPr marL="0" indent="0">
              <a:lnSpc>
                <a:spcPct val="100000"/>
              </a:lnSpc>
              <a:buNone/>
            </a:pPr>
            <a:r>
              <a:rPr lang="en-US" sz="2000" dirty="0"/>
              <a:t>1. Display the names of the unique launch sites in the space mission 				              2. Display 5 records where launch sites begin with the string 'CCA’ 				              3. Display the total payload mass carried by boosters launched by NASA (CRS)			              4. Display average payload mass carried by booster version F9 v1.1				              5. List the date when the first successful landing outcome in ground pad was achieved. 		                    6. List the names of the boosters which have success in drone ship and have payload mass greater than       4000 but less than 6000 									               7. List the total number of successful and failure mission outcomes 				              8. List the names of the booster versions which have carried the maximum payload mass. Use a subquery 9. List the failed landing outcomes in drone ship, their booster versions, and launch site names for in year 2015                   										    10.Rank the count of landing outcomes (such as Failure (drone ship) or Success (ground pad)) between the date 2010-06-04 and 2017-03-20, in descending order</a:t>
            </a:r>
          </a:p>
          <a:p>
            <a:pPr>
              <a:lnSpc>
                <a:spcPct val="100000"/>
              </a:lnSpc>
            </a:pP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4" descr="GitHub Logotype">
            <a:hlinkClick r:id="rId3"/>
            <a:extLst>
              <a:ext uri="{FF2B5EF4-FFF2-40B4-BE49-F238E27FC236}">
                <a16:creationId xmlns:a16="http://schemas.microsoft.com/office/drawing/2014/main" id="{AE2BA639-5E9B-1A2A-51BD-3F74A8761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6336" y="6025573"/>
            <a:ext cx="1660071" cy="44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3529" y="1355271"/>
            <a:ext cx="10880271" cy="5071940"/>
          </a:xfrm>
          <a:prstGeom prst="rect">
            <a:avLst/>
          </a:prstGeom>
        </p:spPr>
        <p:txBody>
          <a:bodyPr>
            <a:normAutofit fontScale="85000" lnSpcReduction="20000"/>
          </a:bodyPr>
          <a:lstStyle/>
          <a:p>
            <a:r>
              <a:rPr lang="en-US" sz="1600" dirty="0"/>
              <a:t>Folium interactive map helps analyze geospatial data to perform more interactive visual analytics and better understand factors such location and proximity of launch sites that impact launch success rate. </a:t>
            </a:r>
          </a:p>
          <a:p>
            <a:pPr marL="0" indent="0">
              <a:buNone/>
            </a:pPr>
            <a:r>
              <a:rPr lang="en-US" sz="1600" dirty="0"/>
              <a:t>• Following map object were created and added to the map: </a:t>
            </a:r>
          </a:p>
          <a:p>
            <a:pPr marL="0" indent="0">
              <a:buNone/>
            </a:pPr>
            <a:r>
              <a:rPr lang="en-US" sz="1600" dirty="0"/>
              <a:t>	• Mark all launch sites on the map. This allowed to visually see the launch sites on the map. </a:t>
            </a:r>
          </a:p>
          <a:p>
            <a:pPr marL="0" indent="0">
              <a:buNone/>
            </a:pPr>
            <a:r>
              <a:rPr lang="en-US" sz="1600" dirty="0"/>
              <a:t>		• Added ‘folium. circle’ and ‘folium. marker’ to highlight circle area with a text label over each launch site. </a:t>
            </a:r>
          </a:p>
          <a:p>
            <a:pPr marL="0" indent="0">
              <a:buNone/>
            </a:pPr>
            <a:r>
              <a:rPr lang="en-US" sz="1600" dirty="0"/>
              <a:t>	• Added a ‘Marker Cluster()’ to show launch success (green) and failure (red) markers for each launch site. </a:t>
            </a:r>
          </a:p>
          <a:p>
            <a:pPr marL="0" indent="0">
              <a:buNone/>
            </a:pPr>
            <a:r>
              <a:rPr lang="en-US" sz="1600" dirty="0"/>
              <a:t>• Calculated distances between a launch site to its proximities (e.g., coastline, railroad, highway, city) </a:t>
            </a:r>
          </a:p>
          <a:p>
            <a:pPr marL="0" indent="0">
              <a:buNone/>
            </a:pPr>
            <a:r>
              <a:rPr lang="en-US" sz="1600" dirty="0"/>
              <a:t>		• Added ‘Mouse Position() to get coordinate for a mouse position over a point on the map </a:t>
            </a:r>
          </a:p>
          <a:p>
            <a:pPr marL="0" indent="0">
              <a:buNone/>
            </a:pPr>
            <a:r>
              <a:rPr lang="en-US" sz="1600" dirty="0"/>
              <a:t>		• Added ‘folium. Marker()’ to display distance (in KM) on the point on the map (e.g., coastline, railroad, highway,</a:t>
            </a:r>
          </a:p>
          <a:p>
            <a:pPr marL="0" indent="0">
              <a:buNone/>
            </a:pPr>
            <a:r>
              <a:rPr lang="en-US" sz="1600" dirty="0"/>
              <a:t>                                                    city) </a:t>
            </a:r>
          </a:p>
          <a:p>
            <a:pPr marL="0" indent="0">
              <a:buNone/>
            </a:pPr>
            <a:r>
              <a:rPr lang="en-US" sz="1600" dirty="0"/>
              <a:t>		• Added ‘folium. Polyline()’ to draw a line between the point on the map and the launch site </a:t>
            </a:r>
          </a:p>
          <a:p>
            <a:pPr marL="0" indent="0">
              <a:buNone/>
            </a:pPr>
            <a:r>
              <a:rPr lang="en-US" sz="1600" dirty="0"/>
              <a:t>		• Repeated steps above to add markers and draw lines between launch sites and proximities – coastline, railroad, highway, city) </a:t>
            </a:r>
          </a:p>
          <a:p>
            <a:pPr marL="0" indent="0">
              <a:buNone/>
            </a:pPr>
            <a:r>
              <a:rPr lang="en-US" sz="1600" dirty="0"/>
              <a:t>• Building the Interactive Map with Folium helped answered following questions: </a:t>
            </a:r>
          </a:p>
          <a:p>
            <a:pPr marL="0" indent="0">
              <a:buNone/>
            </a:pPr>
            <a:r>
              <a:rPr lang="en-US" sz="1600" dirty="0"/>
              <a:t>	• Are launch sites in close proximity to railways? YES </a:t>
            </a:r>
          </a:p>
          <a:p>
            <a:pPr marL="0" indent="0">
              <a:buNone/>
            </a:pPr>
            <a:r>
              <a:rPr lang="en-US" sz="1600" dirty="0"/>
              <a:t>	• Are launch sites in close proximity to highways? YES </a:t>
            </a:r>
          </a:p>
          <a:p>
            <a:pPr marL="0" indent="0">
              <a:buNone/>
            </a:pPr>
            <a:r>
              <a:rPr lang="en-US" sz="1600" dirty="0"/>
              <a:t>	• Are launch sites in close proximity to coastline? YES </a:t>
            </a:r>
          </a:p>
          <a:p>
            <a:pPr marL="0" indent="0">
              <a:buNone/>
            </a:pPr>
            <a:r>
              <a:rPr lang="en-US" sz="1600" dirty="0"/>
              <a:t>	• Do launch sites keep certain distance away from cities? YES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4" descr="GitHub Logotype">
            <a:hlinkClick r:id="rId3"/>
            <a:extLst>
              <a:ext uri="{FF2B5EF4-FFF2-40B4-BE49-F238E27FC236}">
                <a16:creationId xmlns:a16="http://schemas.microsoft.com/office/drawing/2014/main" id="{EC698FEC-ECBC-26E1-A09B-60C52E592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4243" y="5865211"/>
            <a:ext cx="1462164" cy="6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vert="horz" lIns="91440" tIns="45720" rIns="91440" bIns="45720" rtlCol="0" anchor="t">
            <a:normAutofit fontScale="92500" lnSpcReduction="20000"/>
          </a:bodyPr>
          <a:lstStyle/>
          <a:p>
            <a:pPr marL="0" indent="0">
              <a:buNone/>
            </a:pPr>
            <a:r>
              <a:rPr lang="en-US" sz="1800" dirty="0"/>
              <a:t>Built a </a:t>
            </a:r>
            <a:r>
              <a:rPr lang="en-US" sz="1800" dirty="0" err="1"/>
              <a:t>Plotly</a:t>
            </a:r>
            <a:r>
              <a:rPr lang="en-US" sz="1800" dirty="0"/>
              <a:t> Dash web application to perform interactive visual analytics on SpaceX launch data in real-time. Added Launch Site Drop-down, Pie Chart, Payload range slide, and a Scatter chart to the Dashboard. </a:t>
            </a:r>
          </a:p>
          <a:p>
            <a:pPr marL="514350" indent="-514350">
              <a:buAutoNum type="arabicPeriod"/>
            </a:pPr>
            <a:r>
              <a:rPr lang="en-US" sz="1800" dirty="0"/>
              <a:t>Added a Launch Site Drop-down Input component to the dashboard to provide an ability to filter Dashboard visual by all launch sites or a particular launch site </a:t>
            </a:r>
          </a:p>
          <a:p>
            <a:pPr marL="514350" indent="-514350">
              <a:buAutoNum type="arabicPeriod"/>
            </a:pPr>
            <a:r>
              <a:rPr lang="en-US" sz="1800" dirty="0"/>
              <a:t> Added a Pie Chart to the Dashboard to show total success launches when ‘All Sites’ is selected and show success and failed counts when a particular site is selected </a:t>
            </a:r>
          </a:p>
          <a:p>
            <a:pPr marL="514350" indent="-514350">
              <a:buAutoNum type="arabicPeriod"/>
            </a:pPr>
            <a:r>
              <a:rPr lang="en-US" sz="1800" dirty="0"/>
              <a:t> Added a Payload range slider to the Dashboard to easily select different payload ranges to identify visual patterns </a:t>
            </a:r>
          </a:p>
          <a:p>
            <a:pPr marL="514350" indent="-514350">
              <a:buAutoNum type="arabicPeriod"/>
            </a:pPr>
            <a:r>
              <a:rPr lang="en-US" sz="1800" dirty="0"/>
              <a:t>Added a Scatter chart to observe how payload may be correlated with mission outcomes for selected site(s). The color-label Booster version on each scatter point provided missions outcomes with different boosters </a:t>
            </a:r>
          </a:p>
          <a:p>
            <a:pPr marL="0" indent="0">
              <a:buNone/>
            </a:pPr>
            <a:r>
              <a:rPr lang="en-US" sz="1800" dirty="0"/>
              <a:t>• Dashboard helped answer following questions: </a:t>
            </a:r>
          </a:p>
          <a:p>
            <a:pPr marL="514350" indent="-514350">
              <a:buFont typeface="+mj-lt"/>
              <a:buAutoNum type="arabicPeriod"/>
            </a:pPr>
            <a:r>
              <a:rPr lang="en-US" sz="1800" dirty="0"/>
              <a:t> Which site has the largest successful launches? KSC LC-39A with 10 </a:t>
            </a:r>
          </a:p>
          <a:p>
            <a:pPr marL="514350" indent="-514350">
              <a:buFont typeface="+mj-lt"/>
              <a:buAutoNum type="arabicPeriod"/>
            </a:pPr>
            <a:r>
              <a:rPr lang="en-US" sz="1800" dirty="0"/>
              <a:t>Which site has the highest launch success rate? KSC LC-39A with 76.9% success </a:t>
            </a:r>
          </a:p>
          <a:p>
            <a:pPr marL="514350" indent="-514350">
              <a:buFont typeface="+mj-lt"/>
              <a:buAutoNum type="arabicPeriod"/>
            </a:pPr>
            <a:r>
              <a:rPr lang="en-US" sz="1800" dirty="0"/>
              <a:t>Which payload range(s) has the highest launch success rate? 2000 – 5000 kg 4. Which payload range(s) has the lowest launch success rate? 0-2000 and 5500 - 7000 5. Which F9 Booster version (v1.0, v1.1, FT, B4, B5, etc.) has the highest launch success rate? FT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4" descr="GitHub Logotype">
            <a:hlinkClick r:id="rId3"/>
            <a:extLst>
              <a:ext uri="{FF2B5EF4-FFF2-40B4-BE49-F238E27FC236}">
                <a16:creationId xmlns:a16="http://schemas.microsoft.com/office/drawing/2014/main" id="{4446DA0E-1EC7-2471-1816-898113AD1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6336" y="6025573"/>
            <a:ext cx="1660071" cy="44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5D2EE141-E8DC-2EFA-6F49-BC00D61AEA58}"/>
              </a:ext>
            </a:extLst>
          </p:cNvPr>
          <p:cNvPicPr>
            <a:picLocks noChangeAspect="1"/>
          </p:cNvPicPr>
          <p:nvPr/>
        </p:nvPicPr>
        <p:blipFill>
          <a:blip r:embed="rId3"/>
          <a:stretch>
            <a:fillRect/>
          </a:stretch>
        </p:blipFill>
        <p:spPr>
          <a:xfrm>
            <a:off x="547687" y="1087699"/>
            <a:ext cx="10874302" cy="953372"/>
          </a:xfrm>
          <a:prstGeom prst="rect">
            <a:avLst/>
          </a:prstGeom>
        </p:spPr>
      </p:pic>
      <p:pic>
        <p:nvPicPr>
          <p:cNvPr id="8" name="Picture 7">
            <a:extLst>
              <a:ext uri="{FF2B5EF4-FFF2-40B4-BE49-F238E27FC236}">
                <a16:creationId xmlns:a16="http://schemas.microsoft.com/office/drawing/2014/main" id="{26A14DE7-4278-E8CA-9A6B-B34C2B5C2A7B}"/>
              </a:ext>
            </a:extLst>
          </p:cNvPr>
          <p:cNvPicPr>
            <a:picLocks noChangeAspect="1"/>
          </p:cNvPicPr>
          <p:nvPr/>
        </p:nvPicPr>
        <p:blipFill>
          <a:blip r:embed="rId4"/>
          <a:stretch>
            <a:fillRect/>
          </a:stretch>
        </p:blipFill>
        <p:spPr>
          <a:xfrm>
            <a:off x="171450" y="2043112"/>
            <a:ext cx="7734300" cy="4600575"/>
          </a:xfrm>
          <a:prstGeom prst="rect">
            <a:avLst/>
          </a:prstGeom>
        </p:spPr>
      </p:pic>
      <p:pic>
        <p:nvPicPr>
          <p:cNvPr id="10" name="Picture 9">
            <a:extLst>
              <a:ext uri="{FF2B5EF4-FFF2-40B4-BE49-F238E27FC236}">
                <a16:creationId xmlns:a16="http://schemas.microsoft.com/office/drawing/2014/main" id="{45C15451-6CF5-86DA-BBC5-BBA0E2A506B3}"/>
              </a:ext>
            </a:extLst>
          </p:cNvPr>
          <p:cNvPicPr>
            <a:picLocks noChangeAspect="1"/>
          </p:cNvPicPr>
          <p:nvPr/>
        </p:nvPicPr>
        <p:blipFill>
          <a:blip r:embed="rId5"/>
          <a:stretch>
            <a:fillRect/>
          </a:stretch>
        </p:blipFill>
        <p:spPr>
          <a:xfrm>
            <a:off x="7810500" y="2055551"/>
            <a:ext cx="4381500" cy="3714750"/>
          </a:xfrm>
          <a:prstGeom prst="rect">
            <a:avLst/>
          </a:prstGeom>
        </p:spPr>
      </p:pic>
      <p:pic>
        <p:nvPicPr>
          <p:cNvPr id="2" name="Picture 4" descr="GitHub Logotype">
            <a:hlinkClick r:id="rId6"/>
            <a:extLst>
              <a:ext uri="{FF2B5EF4-FFF2-40B4-BE49-F238E27FC236}">
                <a16:creationId xmlns:a16="http://schemas.microsoft.com/office/drawing/2014/main" id="{0CDC28C6-4AA4-94D4-FD82-DAF7643A6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8929" y="6025573"/>
            <a:ext cx="1527478" cy="44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FD22913-F7E1-5ABF-46E4-8CFD92145EB1}"/>
              </a:ext>
            </a:extLst>
          </p:cNvPr>
          <p:cNvPicPr>
            <a:picLocks noChangeAspect="1"/>
          </p:cNvPicPr>
          <p:nvPr/>
        </p:nvPicPr>
        <p:blipFill>
          <a:blip r:embed="rId4"/>
          <a:stretch>
            <a:fillRect/>
          </a:stretch>
        </p:blipFill>
        <p:spPr>
          <a:xfrm>
            <a:off x="571500" y="952499"/>
            <a:ext cx="10644187" cy="507307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2C051BD0-C7B2-8B11-9A8E-69EF8A4B0A13}"/>
              </a:ext>
            </a:extLst>
          </p:cNvPr>
          <p:cNvPicPr>
            <a:picLocks noChangeAspect="1"/>
          </p:cNvPicPr>
          <p:nvPr/>
        </p:nvPicPr>
        <p:blipFill>
          <a:blip r:embed="rId3"/>
          <a:stretch>
            <a:fillRect/>
          </a:stretch>
        </p:blipFill>
        <p:spPr>
          <a:xfrm>
            <a:off x="379487" y="1534762"/>
            <a:ext cx="11246456" cy="49053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94991E1-CCBF-99DD-8082-F7F3FE25D403}"/>
              </a:ext>
            </a:extLst>
          </p:cNvPr>
          <p:cNvPicPr>
            <a:picLocks noChangeAspect="1"/>
          </p:cNvPicPr>
          <p:nvPr/>
        </p:nvPicPr>
        <p:blipFill>
          <a:blip r:embed="rId3"/>
          <a:stretch>
            <a:fillRect/>
          </a:stretch>
        </p:blipFill>
        <p:spPr>
          <a:xfrm>
            <a:off x="770011" y="1087699"/>
            <a:ext cx="10651978" cy="50681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8496E7A-D259-9B05-8E4A-77C28788F6CA}"/>
              </a:ext>
            </a:extLst>
          </p:cNvPr>
          <p:cNvPicPr>
            <a:picLocks noChangeAspect="1"/>
          </p:cNvPicPr>
          <p:nvPr/>
        </p:nvPicPr>
        <p:blipFill>
          <a:blip r:embed="rId3"/>
          <a:stretch>
            <a:fillRect/>
          </a:stretch>
        </p:blipFill>
        <p:spPr>
          <a:xfrm>
            <a:off x="734028" y="976312"/>
            <a:ext cx="10743595" cy="51795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4E18D5B-DD58-2310-E0F9-68BB5684E225}"/>
              </a:ext>
            </a:extLst>
          </p:cNvPr>
          <p:cNvPicPr>
            <a:picLocks noChangeAspect="1"/>
          </p:cNvPicPr>
          <p:nvPr/>
        </p:nvPicPr>
        <p:blipFill>
          <a:blip r:embed="rId3"/>
          <a:stretch>
            <a:fillRect/>
          </a:stretch>
        </p:blipFill>
        <p:spPr>
          <a:xfrm>
            <a:off x="665839" y="1157165"/>
            <a:ext cx="10723944" cy="52768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EE3C284-B081-47AE-23FE-479A5980F4B3}"/>
              </a:ext>
            </a:extLst>
          </p:cNvPr>
          <p:cNvPicPr>
            <a:picLocks noChangeAspect="1"/>
          </p:cNvPicPr>
          <p:nvPr/>
        </p:nvPicPr>
        <p:blipFill>
          <a:blip r:embed="rId3"/>
          <a:stretch>
            <a:fillRect/>
          </a:stretch>
        </p:blipFill>
        <p:spPr>
          <a:xfrm>
            <a:off x="770012" y="984886"/>
            <a:ext cx="10651977" cy="5143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E419A008-EBF0-8524-2B41-311021AF63DB}"/>
              </a:ext>
            </a:extLst>
          </p:cNvPr>
          <p:cNvPicPr>
            <a:picLocks noChangeAspect="1"/>
          </p:cNvPicPr>
          <p:nvPr/>
        </p:nvPicPr>
        <p:blipFill>
          <a:blip r:embed="rId3"/>
          <a:stretch>
            <a:fillRect/>
          </a:stretch>
        </p:blipFill>
        <p:spPr>
          <a:xfrm>
            <a:off x="770011" y="1533525"/>
            <a:ext cx="10317089" cy="51625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5F45104-FFF4-D950-DF6D-E00AF70B80A7}"/>
              </a:ext>
            </a:extLst>
          </p:cNvPr>
          <p:cNvPicPr>
            <a:picLocks noChangeAspect="1"/>
          </p:cNvPicPr>
          <p:nvPr/>
        </p:nvPicPr>
        <p:blipFill>
          <a:blip r:embed="rId3"/>
          <a:stretch>
            <a:fillRect/>
          </a:stretch>
        </p:blipFill>
        <p:spPr>
          <a:xfrm>
            <a:off x="734028" y="1567736"/>
            <a:ext cx="10175895" cy="47516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373D4A7-D5BD-5B93-05F4-1843972B83AF}"/>
              </a:ext>
            </a:extLst>
          </p:cNvPr>
          <p:cNvPicPr>
            <a:picLocks noChangeAspect="1"/>
          </p:cNvPicPr>
          <p:nvPr/>
        </p:nvPicPr>
        <p:blipFill>
          <a:blip r:embed="rId3"/>
          <a:stretch>
            <a:fillRect/>
          </a:stretch>
        </p:blipFill>
        <p:spPr>
          <a:xfrm>
            <a:off x="734028" y="1436913"/>
            <a:ext cx="10687961" cy="46876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4591870-A203-1F11-E50C-519EB728E56C}"/>
              </a:ext>
            </a:extLst>
          </p:cNvPr>
          <p:cNvPicPr>
            <a:picLocks noChangeAspect="1"/>
          </p:cNvPicPr>
          <p:nvPr/>
        </p:nvPicPr>
        <p:blipFill>
          <a:blip r:embed="rId3"/>
          <a:stretch>
            <a:fillRect/>
          </a:stretch>
        </p:blipFill>
        <p:spPr>
          <a:xfrm>
            <a:off x="1166812" y="1538287"/>
            <a:ext cx="9858375" cy="417671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D275E31-94CD-6D19-BDE2-EF4BFBAEFA51}"/>
              </a:ext>
            </a:extLst>
          </p:cNvPr>
          <p:cNvPicPr>
            <a:picLocks noChangeAspect="1"/>
          </p:cNvPicPr>
          <p:nvPr/>
        </p:nvPicPr>
        <p:blipFill>
          <a:blip r:embed="rId3"/>
          <a:stretch>
            <a:fillRect/>
          </a:stretch>
        </p:blipFill>
        <p:spPr>
          <a:xfrm>
            <a:off x="957262" y="1452562"/>
            <a:ext cx="10500710" cy="444205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C2D227C-047C-9B5B-CF8A-A3D4DDF7D706}"/>
              </a:ext>
            </a:extLst>
          </p:cNvPr>
          <p:cNvPicPr>
            <a:picLocks noChangeAspect="1"/>
          </p:cNvPicPr>
          <p:nvPr/>
        </p:nvPicPr>
        <p:blipFill>
          <a:blip r:embed="rId3"/>
          <a:stretch>
            <a:fillRect/>
          </a:stretch>
        </p:blipFill>
        <p:spPr>
          <a:xfrm>
            <a:off x="966787" y="914400"/>
            <a:ext cx="10258425" cy="50292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CFBC338-5867-D299-AC9E-5237C8586848}"/>
              </a:ext>
            </a:extLst>
          </p:cNvPr>
          <p:cNvPicPr>
            <a:picLocks noChangeAspect="1"/>
          </p:cNvPicPr>
          <p:nvPr/>
        </p:nvPicPr>
        <p:blipFill>
          <a:blip r:embed="rId3"/>
          <a:stretch>
            <a:fillRect/>
          </a:stretch>
        </p:blipFill>
        <p:spPr>
          <a:xfrm>
            <a:off x="770010" y="1224643"/>
            <a:ext cx="10823275" cy="48237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9857" y="1469572"/>
            <a:ext cx="11478986" cy="48497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solidFill>
              </a:rPr>
              <a:t>The goal of this research is to analyze SpaceX Falcon 9 data collected through various sources and employ Machine Learning models to predict the success of first stage landing that provides other space agencies the ability to decide if they bid against SpaceX.</a:t>
            </a:r>
          </a:p>
          <a:p>
            <a:pPr marL="0" indent="0" algn="ctr">
              <a:lnSpc>
                <a:spcPct val="100000"/>
              </a:lnSpc>
              <a:spcBef>
                <a:spcPts val="1400"/>
              </a:spcBef>
              <a:buNone/>
            </a:pPr>
            <a:r>
              <a:rPr lang="en-US" sz="2000" dirty="0">
                <a:solidFill>
                  <a:srgbClr val="C00000"/>
                </a:solidFill>
              </a:rPr>
              <a:t>Summary of methodologies </a:t>
            </a:r>
          </a:p>
          <a:p>
            <a:pPr marL="0" indent="0">
              <a:lnSpc>
                <a:spcPct val="100000"/>
              </a:lnSpc>
              <a:spcBef>
                <a:spcPts val="1400"/>
              </a:spcBef>
              <a:buNone/>
            </a:pPr>
            <a:r>
              <a:rPr lang="en-US" sz="1800" dirty="0">
                <a:solidFill>
                  <a:schemeClr val="tx1"/>
                </a:solidFill>
              </a:rPr>
              <a:t>The following concepts and methods were used to collect and analyze data, build and evaluate machine learning models, and make predictions: • Collect data through API and Web scraping • Transform data through data wrangling • Conduct exploratory data analysis with SQL and data visuals • Build an interactive map with folium to analyze launch site proximity • Build a dashboard to analyze launch records interactively with </a:t>
            </a:r>
            <a:r>
              <a:rPr lang="en-US" sz="1800" dirty="0" err="1">
                <a:solidFill>
                  <a:schemeClr val="tx1"/>
                </a:solidFill>
              </a:rPr>
              <a:t>Plotly</a:t>
            </a:r>
            <a:r>
              <a:rPr lang="en-US" sz="1800" dirty="0">
                <a:solidFill>
                  <a:schemeClr val="tx1"/>
                </a:solidFill>
              </a:rPr>
              <a:t> Dash • Finally, build a predictive model to predict if the first stage of Falcon 9 will land successfully </a:t>
            </a:r>
          </a:p>
          <a:p>
            <a:pPr marL="0" indent="0" algn="ctr">
              <a:lnSpc>
                <a:spcPct val="100000"/>
              </a:lnSpc>
              <a:spcBef>
                <a:spcPts val="1400"/>
              </a:spcBef>
              <a:buNone/>
            </a:pPr>
            <a:r>
              <a:rPr lang="en-US" sz="2000" dirty="0">
                <a:solidFill>
                  <a:srgbClr val="C00000"/>
                </a:solidFill>
              </a:rPr>
              <a:t>Summary of all results </a:t>
            </a:r>
          </a:p>
          <a:p>
            <a:pPr marL="0" indent="0">
              <a:lnSpc>
                <a:spcPct val="100000"/>
              </a:lnSpc>
              <a:spcBef>
                <a:spcPts val="1400"/>
              </a:spcBef>
              <a:buNone/>
            </a:pPr>
            <a:r>
              <a:rPr lang="en-US" sz="1800" dirty="0">
                <a:solidFill>
                  <a:schemeClr val="tx1"/>
                </a:solidFill>
              </a:rPr>
              <a:t>	• This report will share results in various formats such as:</a:t>
            </a:r>
          </a:p>
          <a:p>
            <a:pPr marL="0" indent="0">
              <a:lnSpc>
                <a:spcPct val="100000"/>
              </a:lnSpc>
              <a:spcBef>
                <a:spcPts val="1400"/>
              </a:spcBef>
              <a:buNone/>
            </a:pPr>
            <a:r>
              <a:rPr lang="en-US" sz="1800" dirty="0">
                <a:solidFill>
                  <a:schemeClr val="tx1"/>
                </a:solidFill>
              </a:rPr>
              <a:t>• Data analysis results • Data visuals interactive dashboards • Predictive model analysis results</a:t>
            </a:r>
            <a:endParaRPr lang="en-US" sz="18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8136861-8CC8-08C1-3D36-01E545D6E193}"/>
              </a:ext>
            </a:extLst>
          </p:cNvPr>
          <p:cNvPicPr>
            <a:picLocks noChangeAspect="1"/>
          </p:cNvPicPr>
          <p:nvPr/>
        </p:nvPicPr>
        <p:blipFill>
          <a:blip r:embed="rId3"/>
          <a:stretch>
            <a:fillRect/>
          </a:stretch>
        </p:blipFill>
        <p:spPr>
          <a:xfrm>
            <a:off x="928687" y="1087699"/>
            <a:ext cx="10334625" cy="49082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86781B-96C9-9372-7D3A-9A9C9FC78D6F}"/>
              </a:ext>
            </a:extLst>
          </p:cNvPr>
          <p:cNvPicPr>
            <a:picLocks noChangeAspect="1"/>
          </p:cNvPicPr>
          <p:nvPr/>
        </p:nvPicPr>
        <p:blipFill>
          <a:blip r:embed="rId3"/>
          <a:stretch>
            <a:fillRect/>
          </a:stretch>
        </p:blipFill>
        <p:spPr>
          <a:xfrm>
            <a:off x="904875" y="1149567"/>
            <a:ext cx="10382250" cy="50768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C87AE70-6E3A-672E-F771-60C464CA8573}"/>
              </a:ext>
            </a:extLst>
          </p:cNvPr>
          <p:cNvPicPr>
            <a:picLocks noChangeAspect="1"/>
          </p:cNvPicPr>
          <p:nvPr/>
        </p:nvPicPr>
        <p:blipFill>
          <a:blip r:embed="rId3"/>
          <a:stretch>
            <a:fillRect/>
          </a:stretch>
        </p:blipFill>
        <p:spPr>
          <a:xfrm>
            <a:off x="770012" y="1449037"/>
            <a:ext cx="10349746" cy="49625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109D488-DFE5-0817-990A-9CB74EE96199}"/>
              </a:ext>
            </a:extLst>
          </p:cNvPr>
          <p:cNvPicPr>
            <a:picLocks noChangeAspect="1"/>
          </p:cNvPicPr>
          <p:nvPr/>
        </p:nvPicPr>
        <p:blipFill>
          <a:blip r:embed="rId3"/>
          <a:stretch>
            <a:fillRect/>
          </a:stretch>
        </p:blipFill>
        <p:spPr>
          <a:xfrm>
            <a:off x="734028" y="1476375"/>
            <a:ext cx="10210800" cy="5381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Falcon9 - Launch Sites Map </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1A96A66-D481-AE57-5BA1-C1A28CEA5356}"/>
              </a:ext>
            </a:extLst>
          </p:cNvPr>
          <p:cNvPicPr>
            <a:picLocks noChangeAspect="1"/>
          </p:cNvPicPr>
          <p:nvPr/>
        </p:nvPicPr>
        <p:blipFill>
          <a:blip r:embed="rId3"/>
          <a:stretch>
            <a:fillRect/>
          </a:stretch>
        </p:blipFill>
        <p:spPr>
          <a:xfrm>
            <a:off x="612848" y="1262062"/>
            <a:ext cx="10829925" cy="54768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t>SpaceX Falon9 – Success/Failed Launch Map for all Launch Sites</a:t>
            </a:r>
            <a:endParaRPr lang="en-US" sz="2400" dirty="0">
              <a:solidFill>
                <a:srgbClr val="0B49CB"/>
              </a:solidFill>
              <a:latin typeface="Abadi"/>
            </a:endParaRPr>
          </a:p>
        </p:txBody>
      </p:sp>
      <p:pic>
        <p:nvPicPr>
          <p:cNvPr id="4" name="Picture 3">
            <a:extLst>
              <a:ext uri="{FF2B5EF4-FFF2-40B4-BE49-F238E27FC236}">
                <a16:creationId xmlns:a16="http://schemas.microsoft.com/office/drawing/2014/main" id="{4526A26C-E3C1-D7AA-CAB6-261594D069BB}"/>
              </a:ext>
            </a:extLst>
          </p:cNvPr>
          <p:cNvPicPr>
            <a:picLocks noChangeAspect="1"/>
          </p:cNvPicPr>
          <p:nvPr/>
        </p:nvPicPr>
        <p:blipFill>
          <a:blip r:embed="rId3"/>
          <a:stretch>
            <a:fillRect/>
          </a:stretch>
        </p:blipFill>
        <p:spPr>
          <a:xfrm>
            <a:off x="290512" y="1087699"/>
            <a:ext cx="11167459" cy="54959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SpaceX Falcon9 – Launch Site to proximity Distance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4E0FFA8F-E44E-3CBB-72EC-F00E7457366D}"/>
              </a:ext>
            </a:extLst>
          </p:cNvPr>
          <p:cNvPicPr>
            <a:picLocks noChangeAspect="1"/>
          </p:cNvPicPr>
          <p:nvPr/>
        </p:nvPicPr>
        <p:blipFill>
          <a:blip r:embed="rId3"/>
          <a:stretch>
            <a:fillRect/>
          </a:stretch>
        </p:blipFill>
        <p:spPr>
          <a:xfrm>
            <a:off x="595312" y="1484539"/>
            <a:ext cx="10544175" cy="51625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Counts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669C703-FC73-BA32-788D-78A14DD38597}"/>
              </a:ext>
            </a:extLst>
          </p:cNvPr>
          <p:cNvPicPr>
            <a:picLocks noChangeAspect="1"/>
          </p:cNvPicPr>
          <p:nvPr/>
        </p:nvPicPr>
        <p:blipFill>
          <a:blip r:embed="rId3"/>
          <a:stretch>
            <a:fillRect/>
          </a:stretch>
        </p:blipFill>
        <p:spPr>
          <a:xfrm>
            <a:off x="642937" y="1395412"/>
            <a:ext cx="10906125" cy="46301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4886"/>
            <a:ext cx="10748889" cy="4784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000" dirty="0">
                <a:solidFill>
                  <a:srgbClr val="C00000"/>
                </a:solidFill>
              </a:rPr>
              <a:t>Project background and context </a:t>
            </a:r>
          </a:p>
          <a:p>
            <a:pPr marL="0" indent="0">
              <a:lnSpc>
                <a:spcPct val="150000"/>
              </a:lnSpc>
              <a:spcBef>
                <a:spcPts val="1400"/>
              </a:spcBef>
              <a:buNone/>
            </a:pPr>
            <a:r>
              <a:rPr lang="en-US" sz="1800" dirty="0">
                <a:solidFill>
                  <a:schemeClr val="tx1"/>
                </a:solidFill>
              </a:rPr>
              <a:t>• With the recent successes in private space travel, space industry is becoming more and more mainstream and accessible to general population. Cost of launch continues to remain a key barrier for new competitors to enter the space race • 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 </a:t>
            </a:r>
          </a:p>
          <a:p>
            <a:pPr marL="0" indent="0" algn="ctr">
              <a:spcBef>
                <a:spcPts val="1400"/>
              </a:spcBef>
              <a:buNone/>
            </a:pPr>
            <a:r>
              <a:rPr lang="en-US" sz="2000" dirty="0">
                <a:solidFill>
                  <a:srgbClr val="C00000"/>
                </a:solidFill>
              </a:rPr>
              <a:t>Problems you want to find answers </a:t>
            </a:r>
          </a:p>
          <a:p>
            <a:pPr marL="0" indent="0">
              <a:lnSpc>
                <a:spcPct val="150000"/>
              </a:lnSpc>
              <a:spcBef>
                <a:spcPts val="1400"/>
              </a:spcBef>
              <a:buNone/>
            </a:pPr>
            <a:r>
              <a:rPr lang="en-US" sz="1800" dirty="0">
                <a:solidFill>
                  <a:schemeClr val="tx1"/>
                </a:solidFill>
              </a:rPr>
              <a:t>• Determine if the first stage of SpaceX Falcon 9 will land successfully • Impact of different parameters/variables on the landing outcomes (e.g., launch site, payload mass, booster version, etc.) • Correlations between launch sites and success rate.</a:t>
            </a: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D351534E-C4B4-75B5-8935-B9F55B7A086A}"/>
              </a:ext>
            </a:extLst>
          </p:cNvPr>
          <p:cNvPicPr>
            <a:picLocks noChangeAspect="1"/>
          </p:cNvPicPr>
          <p:nvPr/>
        </p:nvPicPr>
        <p:blipFill>
          <a:blip r:embed="rId3"/>
          <a:stretch>
            <a:fillRect/>
          </a:stretch>
        </p:blipFill>
        <p:spPr>
          <a:xfrm>
            <a:off x="770011" y="1152525"/>
            <a:ext cx="10307564" cy="48730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Scatter Plot for All Sites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3E322AA-4B63-E866-E6E7-E61A009EA4C1}"/>
              </a:ext>
            </a:extLst>
          </p:cNvPr>
          <p:cNvPicPr>
            <a:picLocks noChangeAspect="1"/>
          </p:cNvPicPr>
          <p:nvPr/>
        </p:nvPicPr>
        <p:blipFill>
          <a:blip r:embed="rId3"/>
          <a:stretch>
            <a:fillRect/>
          </a:stretch>
        </p:blipFill>
        <p:spPr>
          <a:xfrm>
            <a:off x="355673" y="1365806"/>
            <a:ext cx="11344275" cy="4659767"/>
          </a:xfrm>
          <a:prstGeom prst="rect">
            <a:avLst/>
          </a:prstGeom>
        </p:spPr>
      </p:pic>
      <p:pic>
        <p:nvPicPr>
          <p:cNvPr id="7" name="Picture 6">
            <a:extLst>
              <a:ext uri="{FF2B5EF4-FFF2-40B4-BE49-F238E27FC236}">
                <a16:creationId xmlns:a16="http://schemas.microsoft.com/office/drawing/2014/main" id="{67716DCD-F1A0-1269-9D35-41A16E7E47F5}"/>
              </a:ext>
            </a:extLst>
          </p:cNvPr>
          <p:cNvPicPr>
            <a:picLocks noChangeAspect="1"/>
          </p:cNvPicPr>
          <p:nvPr/>
        </p:nvPicPr>
        <p:blipFill>
          <a:blip r:embed="rId4"/>
          <a:stretch>
            <a:fillRect/>
          </a:stretch>
        </p:blipFill>
        <p:spPr>
          <a:xfrm>
            <a:off x="619125" y="6081225"/>
            <a:ext cx="8439150" cy="2381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4A3E48C-38B6-195C-D94F-B624A060724A}"/>
              </a:ext>
            </a:extLst>
          </p:cNvPr>
          <p:cNvPicPr>
            <a:picLocks noChangeAspect="1"/>
          </p:cNvPicPr>
          <p:nvPr/>
        </p:nvPicPr>
        <p:blipFill>
          <a:blip r:embed="rId3"/>
          <a:stretch>
            <a:fillRect/>
          </a:stretch>
        </p:blipFill>
        <p:spPr>
          <a:xfrm>
            <a:off x="855736" y="1242096"/>
            <a:ext cx="10344150" cy="49720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16B9F63-B978-6EAD-3028-CF32C8D33E96}"/>
              </a:ext>
            </a:extLst>
          </p:cNvPr>
          <p:cNvPicPr>
            <a:picLocks noChangeAspect="1"/>
          </p:cNvPicPr>
          <p:nvPr/>
        </p:nvPicPr>
        <p:blipFill>
          <a:blip r:embed="rId3"/>
          <a:stretch>
            <a:fillRect/>
          </a:stretch>
        </p:blipFill>
        <p:spPr>
          <a:xfrm>
            <a:off x="781050" y="1366837"/>
            <a:ext cx="10629900" cy="46587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68203" cy="4351338"/>
          </a:xfrm>
          <a:prstGeom prst="rect">
            <a:avLst/>
          </a:prstGeom>
        </p:spPr>
        <p:txBody>
          <a:bodyPr>
            <a:normAutofit/>
          </a:bodyPr>
          <a:lstStyle/>
          <a:p>
            <a:pPr marL="342900" indent="-342900">
              <a:lnSpc>
                <a:spcPct val="100000"/>
              </a:lnSpc>
              <a:spcBef>
                <a:spcPts val="1400"/>
              </a:spcBef>
              <a:buFont typeface="+mj-lt"/>
              <a:buAutoNum type="arabicPeriod"/>
            </a:pPr>
            <a:r>
              <a:rPr lang="en-US" sz="1800" dirty="0"/>
              <a:t> As the numbers of flights increase, the first stage is more likely to land successfully</a:t>
            </a:r>
          </a:p>
          <a:p>
            <a:pPr marL="342900" indent="-342900">
              <a:lnSpc>
                <a:spcPct val="100000"/>
              </a:lnSpc>
              <a:spcBef>
                <a:spcPts val="1400"/>
              </a:spcBef>
              <a:buFont typeface="+mj-lt"/>
              <a:buAutoNum type="arabicPeriod"/>
            </a:pPr>
            <a:r>
              <a:rPr lang="en-US" sz="1800" dirty="0"/>
              <a:t> Success rates appear go up as Payload increases but there is no clear correlation between Payload mass and success rates </a:t>
            </a:r>
          </a:p>
          <a:p>
            <a:pPr marL="342900" indent="-342900">
              <a:lnSpc>
                <a:spcPct val="100000"/>
              </a:lnSpc>
              <a:spcBef>
                <a:spcPts val="1400"/>
              </a:spcBef>
              <a:buFont typeface="+mj-lt"/>
              <a:buAutoNum type="arabicPeriod"/>
            </a:pPr>
            <a:r>
              <a:rPr lang="en-US" sz="1800" dirty="0"/>
              <a:t> Launch success rate increased by about 80% from 2013 to 2020 </a:t>
            </a:r>
          </a:p>
          <a:p>
            <a:pPr marL="342900" indent="-342900">
              <a:lnSpc>
                <a:spcPct val="100000"/>
              </a:lnSpc>
              <a:spcBef>
                <a:spcPts val="1400"/>
              </a:spcBef>
              <a:buFont typeface="+mj-lt"/>
              <a:buAutoNum type="arabicPeriod"/>
            </a:pPr>
            <a:r>
              <a:rPr lang="en-US" sz="1800" dirty="0"/>
              <a:t> Launch Site ‘KSC LC-39A’ has the highest launch success rate and Launch Site ‘CCAFS SLC40’ has the lowest launch success rate</a:t>
            </a:r>
          </a:p>
          <a:p>
            <a:pPr marL="342900" indent="-342900">
              <a:lnSpc>
                <a:spcPct val="100000"/>
              </a:lnSpc>
              <a:spcBef>
                <a:spcPts val="1400"/>
              </a:spcBef>
              <a:buFont typeface="+mj-lt"/>
              <a:buAutoNum type="arabicPeriod"/>
            </a:pPr>
            <a:r>
              <a:rPr lang="en-US" sz="1800" dirty="0"/>
              <a:t> Orbits ES-L1, GEO, HEO, and SSO have the highest launch success rates and orbit GTO the lowest </a:t>
            </a:r>
          </a:p>
          <a:p>
            <a:pPr marL="342900" indent="-342900">
              <a:lnSpc>
                <a:spcPct val="100000"/>
              </a:lnSpc>
              <a:spcBef>
                <a:spcPts val="1400"/>
              </a:spcBef>
              <a:buFont typeface="+mj-lt"/>
              <a:buAutoNum type="arabicPeriod"/>
            </a:pPr>
            <a:r>
              <a:rPr lang="en-US" sz="1800" dirty="0"/>
              <a:t>Lunch sites are located strategically away from the cities and closer to coastline, railroads, and highways </a:t>
            </a:r>
          </a:p>
          <a:p>
            <a:pPr marL="342900" indent="-342900">
              <a:lnSpc>
                <a:spcPct val="100000"/>
              </a:lnSpc>
              <a:spcBef>
                <a:spcPts val="1400"/>
              </a:spcBef>
              <a:buFont typeface="+mj-lt"/>
              <a:buAutoNum type="arabicPeriod"/>
            </a:pPr>
            <a:r>
              <a:rPr lang="en-US" sz="1800" dirty="0"/>
              <a:t>The best performing Machine Learning Classification Model is the Decision Tree with an accuracy of about 87.5%. When the models were scored on the test data, the accuracy score was about 83% for all models. More data may be needed to further tune the models and find a potential better fit. </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5165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71500" y="1580808"/>
            <a:ext cx="11217729"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6600" dirty="0">
                <a:solidFill>
                  <a:schemeClr val="tx1"/>
                </a:solidFill>
              </a:rPr>
              <a:t>Executive Summary </a:t>
            </a:r>
          </a:p>
          <a:p>
            <a:pPr marL="0" indent="0">
              <a:lnSpc>
                <a:spcPct val="120000"/>
              </a:lnSpc>
              <a:spcBef>
                <a:spcPts val="1400"/>
              </a:spcBef>
              <a:buNone/>
            </a:pPr>
            <a:r>
              <a:rPr lang="en-US" sz="6600" b="1" dirty="0">
                <a:solidFill>
                  <a:schemeClr val="tx1"/>
                </a:solidFill>
              </a:rPr>
              <a:t>Data collection methodology: </a:t>
            </a:r>
          </a:p>
          <a:p>
            <a:pPr marL="0" indent="0">
              <a:lnSpc>
                <a:spcPct val="120000"/>
              </a:lnSpc>
              <a:spcBef>
                <a:spcPts val="1400"/>
              </a:spcBef>
              <a:buNone/>
            </a:pPr>
            <a:r>
              <a:rPr lang="en-US" sz="6600" dirty="0">
                <a:solidFill>
                  <a:schemeClr val="tx1"/>
                </a:solidFill>
              </a:rPr>
              <a:t>• SpaceX API • Web scrap Falcon 9 and Falcon Heavy launch records from Wikipedia (link) </a:t>
            </a:r>
          </a:p>
          <a:p>
            <a:pPr marL="0" indent="0">
              <a:lnSpc>
                <a:spcPct val="120000"/>
              </a:lnSpc>
              <a:spcBef>
                <a:spcPts val="1400"/>
              </a:spcBef>
              <a:buNone/>
            </a:pPr>
            <a:r>
              <a:rPr lang="en-US" sz="6600" b="1" dirty="0">
                <a:solidFill>
                  <a:schemeClr val="tx1"/>
                </a:solidFill>
              </a:rPr>
              <a:t>Perform data wrangling </a:t>
            </a:r>
          </a:p>
          <a:p>
            <a:pPr marL="0" indent="0">
              <a:lnSpc>
                <a:spcPct val="120000"/>
              </a:lnSpc>
              <a:spcBef>
                <a:spcPts val="1400"/>
              </a:spcBef>
              <a:buNone/>
            </a:pPr>
            <a:r>
              <a:rPr lang="en-US" sz="6600" dirty="0">
                <a:solidFill>
                  <a:schemeClr val="tx1"/>
                </a:solidFill>
              </a:rPr>
              <a:t>• Determined labels for training the supervised models by converting mission outcomes in to training labels (0-unsuccessful, 1-successful) </a:t>
            </a:r>
          </a:p>
          <a:p>
            <a:pPr marL="0" indent="0">
              <a:lnSpc>
                <a:spcPct val="120000"/>
              </a:lnSpc>
              <a:spcBef>
                <a:spcPts val="1400"/>
              </a:spcBef>
              <a:buNone/>
            </a:pPr>
            <a:r>
              <a:rPr lang="en-US" sz="6600" b="1" dirty="0">
                <a:solidFill>
                  <a:schemeClr val="tx1"/>
                </a:solidFill>
              </a:rPr>
              <a:t>Perform exploratory data analysis (EDA) using visualization and SQL </a:t>
            </a:r>
          </a:p>
          <a:p>
            <a:pPr marL="0" indent="0">
              <a:lnSpc>
                <a:spcPct val="120000"/>
              </a:lnSpc>
              <a:spcBef>
                <a:spcPts val="1400"/>
              </a:spcBef>
              <a:buNone/>
            </a:pPr>
            <a:r>
              <a:rPr lang="en-US" sz="6600" b="1" dirty="0">
                <a:solidFill>
                  <a:schemeClr val="tx1"/>
                </a:solidFill>
              </a:rPr>
              <a:t>Perform interactive visual analytics using Folium and </a:t>
            </a:r>
            <a:r>
              <a:rPr lang="en-US" sz="6600" b="1" dirty="0" err="1">
                <a:solidFill>
                  <a:schemeClr val="tx1"/>
                </a:solidFill>
              </a:rPr>
              <a:t>Plotly</a:t>
            </a:r>
            <a:r>
              <a:rPr lang="en-US" sz="6600" b="1" dirty="0">
                <a:solidFill>
                  <a:schemeClr val="tx1"/>
                </a:solidFill>
              </a:rPr>
              <a:t> Dash </a:t>
            </a:r>
          </a:p>
          <a:p>
            <a:pPr marL="0" indent="0">
              <a:lnSpc>
                <a:spcPct val="120000"/>
              </a:lnSpc>
              <a:spcBef>
                <a:spcPts val="1400"/>
              </a:spcBef>
              <a:buNone/>
            </a:pPr>
            <a:r>
              <a:rPr lang="en-US" sz="6600" b="1" dirty="0">
                <a:solidFill>
                  <a:schemeClr val="tx1"/>
                </a:solidFill>
              </a:rPr>
              <a:t>Perform predictive analysis using classification models </a:t>
            </a:r>
          </a:p>
          <a:p>
            <a:pPr marL="0" indent="0">
              <a:lnSpc>
                <a:spcPct val="120000"/>
              </a:lnSpc>
              <a:spcBef>
                <a:spcPts val="1400"/>
              </a:spcBef>
              <a:buNone/>
            </a:pPr>
            <a:r>
              <a:rPr lang="en-US" sz="6600" dirty="0">
                <a:solidFill>
                  <a:schemeClr val="tx1"/>
                </a:solidFill>
              </a:rPr>
              <a:t>	• Created a column for ‘class’; standardized and transformed data; train/test split data; find best  	classification algorithm (Logistic regression, SVM, decision tree, &amp; KNN) using test data</a:t>
            </a:r>
            <a:endParaRPr lang="en-US" sz="88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4543" y="1423987"/>
            <a:ext cx="11033429" cy="4764542"/>
          </a:xfrm>
          <a:prstGeom prst="rect">
            <a:avLst/>
          </a:prstGeom>
        </p:spPr>
        <p:txBody>
          <a:bodyPr/>
          <a:lstStyle/>
          <a:p>
            <a:pPr marL="0" indent="0">
              <a:buNone/>
            </a:pPr>
            <a:r>
              <a:rPr lang="en-US" dirty="0"/>
              <a:t>For this project, data was collected via SpaceX API and Web scrapping Wiki pages for relevant launch data.</a:t>
            </a:r>
          </a:p>
          <a:p>
            <a:pPr marL="0" indent="0">
              <a:buNone/>
            </a:pPr>
            <a:r>
              <a:rPr lang="en-US" dirty="0"/>
              <a:t>API used: SpaceX API endpoint for past launches. Data collected: Launch details, rocket details, payload information, and core outcomes. Initial data structure: JSON format, converted to pandas </a:t>
            </a:r>
            <a:r>
              <a:rPr lang="en-US" dirty="0" err="1"/>
              <a:t>DataFrame</a:t>
            </a:r>
            <a:r>
              <a:rPr lang="en-US" dirty="0"/>
              <a:t>.</a:t>
            </a:r>
          </a:p>
          <a:p>
            <a:pPr marL="0" indent="0">
              <a:buNone/>
            </a:pPr>
            <a:r>
              <a:rPr lang="en-US" dirty="0"/>
              <a:t>Extracted key features using helper functions: Rocket details (booster name).Launchpad details (site name, longitude, latitude).Payload details (mass, orbit).Core details (landing outcome, type, number of flights, </a:t>
            </a:r>
            <a:r>
              <a:rPr lang="en-US" dirty="0" err="1"/>
              <a:t>gridfins</a:t>
            </a:r>
            <a:r>
              <a:rPr lang="en-US" dirty="0"/>
              <a:t>, reuse status, landing pad, block, serial).</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2369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7" name="Picture 16">
            <a:extLst>
              <a:ext uri="{FF2B5EF4-FFF2-40B4-BE49-F238E27FC236}">
                <a16:creationId xmlns:a16="http://schemas.microsoft.com/office/drawing/2014/main" id="{BC388755-CD2B-FC7C-718A-1C39673B1173}"/>
              </a:ext>
            </a:extLst>
          </p:cNvPr>
          <p:cNvPicPr>
            <a:picLocks noChangeAspect="1"/>
          </p:cNvPicPr>
          <p:nvPr/>
        </p:nvPicPr>
        <p:blipFill>
          <a:blip r:embed="rId3"/>
          <a:stretch>
            <a:fillRect/>
          </a:stretch>
        </p:blipFill>
        <p:spPr>
          <a:xfrm>
            <a:off x="620485" y="786045"/>
            <a:ext cx="10665125" cy="1238698"/>
          </a:xfrm>
          <a:prstGeom prst="rect">
            <a:avLst/>
          </a:prstGeom>
        </p:spPr>
      </p:pic>
      <p:pic>
        <p:nvPicPr>
          <p:cNvPr id="19" name="Picture 18">
            <a:extLst>
              <a:ext uri="{FF2B5EF4-FFF2-40B4-BE49-F238E27FC236}">
                <a16:creationId xmlns:a16="http://schemas.microsoft.com/office/drawing/2014/main" id="{5885445F-ED77-C691-B32B-D5FCED30264B}"/>
              </a:ext>
            </a:extLst>
          </p:cNvPr>
          <p:cNvPicPr>
            <a:picLocks noChangeAspect="1"/>
          </p:cNvPicPr>
          <p:nvPr/>
        </p:nvPicPr>
        <p:blipFill>
          <a:blip r:embed="rId4"/>
          <a:stretch>
            <a:fillRect/>
          </a:stretch>
        </p:blipFill>
        <p:spPr>
          <a:xfrm>
            <a:off x="239486" y="2198233"/>
            <a:ext cx="8839200" cy="4619625"/>
          </a:xfrm>
          <a:prstGeom prst="rect">
            <a:avLst/>
          </a:prstGeom>
        </p:spPr>
      </p:pic>
      <p:pic>
        <p:nvPicPr>
          <p:cNvPr id="21" name="Picture 20">
            <a:extLst>
              <a:ext uri="{FF2B5EF4-FFF2-40B4-BE49-F238E27FC236}">
                <a16:creationId xmlns:a16="http://schemas.microsoft.com/office/drawing/2014/main" id="{232FD60C-7305-A985-1E35-8D36B731132D}"/>
              </a:ext>
            </a:extLst>
          </p:cNvPr>
          <p:cNvPicPr>
            <a:picLocks noChangeAspect="1"/>
          </p:cNvPicPr>
          <p:nvPr/>
        </p:nvPicPr>
        <p:blipFill>
          <a:blip r:embed="rId5"/>
          <a:stretch>
            <a:fillRect/>
          </a:stretch>
        </p:blipFill>
        <p:spPr>
          <a:xfrm>
            <a:off x="9010650" y="2198233"/>
            <a:ext cx="3181350" cy="3255510"/>
          </a:xfrm>
          <a:prstGeom prst="rect">
            <a:avLst/>
          </a:prstGeom>
        </p:spPr>
      </p:pic>
      <p:pic>
        <p:nvPicPr>
          <p:cNvPr id="1026" name="Picture 2" descr="GitHub Logotype">
            <a:hlinkClick r:id="rId6"/>
            <a:extLst>
              <a:ext uri="{FF2B5EF4-FFF2-40B4-BE49-F238E27FC236}">
                <a16:creationId xmlns:a16="http://schemas.microsoft.com/office/drawing/2014/main" id="{19B7AFD4-BC9A-C6F7-7792-09A4B9013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7023" y="6094180"/>
            <a:ext cx="1317170" cy="40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05598FE-7186-6D22-1EC3-3D1D087D3BC7}"/>
              </a:ext>
            </a:extLst>
          </p:cNvPr>
          <p:cNvPicPr>
            <a:picLocks noChangeAspect="1"/>
          </p:cNvPicPr>
          <p:nvPr/>
        </p:nvPicPr>
        <p:blipFill>
          <a:blip r:embed="rId3"/>
          <a:stretch>
            <a:fillRect/>
          </a:stretch>
        </p:blipFill>
        <p:spPr>
          <a:xfrm>
            <a:off x="617611" y="1087699"/>
            <a:ext cx="10812389" cy="986030"/>
          </a:xfrm>
          <a:prstGeom prst="rect">
            <a:avLst/>
          </a:prstGeom>
        </p:spPr>
      </p:pic>
      <p:pic>
        <p:nvPicPr>
          <p:cNvPr id="9" name="Picture 8">
            <a:extLst>
              <a:ext uri="{FF2B5EF4-FFF2-40B4-BE49-F238E27FC236}">
                <a16:creationId xmlns:a16="http://schemas.microsoft.com/office/drawing/2014/main" id="{5F9F05DF-46A5-A96C-DF0B-71C7D9F3CFF5}"/>
              </a:ext>
            </a:extLst>
          </p:cNvPr>
          <p:cNvPicPr>
            <a:picLocks noChangeAspect="1"/>
          </p:cNvPicPr>
          <p:nvPr/>
        </p:nvPicPr>
        <p:blipFill>
          <a:blip r:embed="rId4"/>
          <a:stretch>
            <a:fillRect/>
          </a:stretch>
        </p:blipFill>
        <p:spPr>
          <a:xfrm>
            <a:off x="293914" y="2073728"/>
            <a:ext cx="7788729" cy="4784271"/>
          </a:xfrm>
          <a:prstGeom prst="rect">
            <a:avLst/>
          </a:prstGeom>
        </p:spPr>
      </p:pic>
      <p:pic>
        <p:nvPicPr>
          <p:cNvPr id="12" name="Picture 11">
            <a:extLst>
              <a:ext uri="{FF2B5EF4-FFF2-40B4-BE49-F238E27FC236}">
                <a16:creationId xmlns:a16="http://schemas.microsoft.com/office/drawing/2014/main" id="{A228D4FC-0B6B-B1AE-3AD9-D5291226EBDC}"/>
              </a:ext>
            </a:extLst>
          </p:cNvPr>
          <p:cNvPicPr>
            <a:picLocks noChangeAspect="1"/>
          </p:cNvPicPr>
          <p:nvPr/>
        </p:nvPicPr>
        <p:blipFill>
          <a:blip r:embed="rId5"/>
          <a:stretch>
            <a:fillRect/>
          </a:stretch>
        </p:blipFill>
        <p:spPr>
          <a:xfrm>
            <a:off x="8082643" y="2091012"/>
            <a:ext cx="4109357" cy="3509688"/>
          </a:xfrm>
          <a:prstGeom prst="rect">
            <a:avLst/>
          </a:prstGeom>
        </p:spPr>
      </p:pic>
      <p:pic>
        <p:nvPicPr>
          <p:cNvPr id="2052" name="Picture 4" descr="GitHub Logotype">
            <a:hlinkClick r:id="rId6"/>
            <a:extLst>
              <a:ext uri="{FF2B5EF4-FFF2-40B4-BE49-F238E27FC236}">
                <a16:creationId xmlns:a16="http://schemas.microsoft.com/office/drawing/2014/main" id="{D853C25F-4B2D-AD51-6CC7-84E4C2BAC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6336" y="5865211"/>
            <a:ext cx="1660071" cy="6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519</TotalTime>
  <Words>2187</Words>
  <Application>Microsoft Office PowerPoint</Application>
  <PresentationFormat>Widescreen</PresentationFormat>
  <Paragraphs>179</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Ndi Nchanji Blaise</cp:lastModifiedBy>
  <cp:revision>208</cp:revision>
  <dcterms:created xsi:type="dcterms:W3CDTF">2021-04-29T18:58:34Z</dcterms:created>
  <dcterms:modified xsi:type="dcterms:W3CDTF">2024-07-22T01:53:43Z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